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463" r:id="rId2"/>
    <p:sldId id="3358" r:id="rId3"/>
    <p:sldId id="3368" r:id="rId4"/>
    <p:sldId id="3374" r:id="rId5"/>
    <p:sldId id="3383" r:id="rId6"/>
    <p:sldId id="3371" r:id="rId7"/>
    <p:sldId id="3376" r:id="rId8"/>
    <p:sldId id="3372" r:id="rId9"/>
    <p:sldId id="3375" r:id="rId10"/>
    <p:sldId id="3380" r:id="rId11"/>
    <p:sldId id="3379" r:id="rId12"/>
    <p:sldId id="3378" r:id="rId13"/>
    <p:sldId id="3373" r:id="rId14"/>
    <p:sldId id="414" r:id="rId15"/>
    <p:sldId id="3367" r:id="rId16"/>
    <p:sldId id="417" r:id="rId17"/>
    <p:sldId id="422" r:id="rId18"/>
    <p:sldId id="33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91"/>
    <p:restoredTop sz="94558" autoAdjust="0"/>
  </p:normalViewPr>
  <p:slideViewPr>
    <p:cSldViewPr snapToGrid="0" snapToObjects="1">
      <p:cViewPr varScale="1">
        <p:scale>
          <a:sx n="121" d="100"/>
          <a:sy n="121" d="100"/>
        </p:scale>
        <p:origin x="154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custT="1"/>
      <dgm:spPr>
        <a:solidFill>
          <a:schemeClr val="bg1"/>
        </a:solidFill>
      </dgm:spPr>
      <dgm:t>
        <a:bodyPr/>
        <a:lstStyle/>
        <a:p>
          <a:r>
            <a:rPr lang="en-US" sz="1800" b="1" dirty="0">
              <a:solidFill>
                <a:schemeClr val="tx1"/>
              </a:solidFill>
            </a:rPr>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a:solidFill>
          <a:schemeClr val="bg1"/>
        </a:solidFill>
      </dgm:spPr>
      <dgm:t>
        <a:bodyPr/>
        <a:lstStyle/>
        <a:p>
          <a:r>
            <a:rPr lang="en-US" b="1" dirty="0">
              <a:solidFill>
                <a:schemeClr val="tx1"/>
              </a:solidFill>
            </a:rPr>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a:solidFill>
          <a:schemeClr val="bg1"/>
        </a:solidFill>
      </dgm:spPr>
      <dgm:t>
        <a:bodyPr/>
        <a:lstStyle/>
        <a:p>
          <a:r>
            <a:rPr lang="en-US" b="1" dirty="0">
              <a:solidFill>
                <a:schemeClr val="tx1"/>
              </a:solidFill>
            </a:rPr>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a:solidFill>
          <a:schemeClr val="bg1"/>
        </a:solidFill>
      </dgm:spPr>
      <dgm:t>
        <a:bodyPr/>
        <a:lstStyle/>
        <a:p>
          <a:r>
            <a:rPr lang="en-US" b="1" dirty="0">
              <a:solidFill>
                <a:schemeClr val="tx1"/>
              </a:solidFill>
            </a:rPr>
            <a:t>Reproduce/Reuse</a:t>
          </a:r>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a:solidFill>
          <a:schemeClr val="bg1"/>
        </a:solidFill>
      </dgm:spPr>
      <dgm:t>
        <a:bodyPr/>
        <a:lstStyle/>
        <a:p>
          <a:r>
            <a:rPr lang="en-US" b="1" dirty="0">
              <a:solidFill>
                <a:schemeClr val="tx1"/>
              </a:solidFill>
            </a:rPr>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dgm:spPr/>
      <dgm:t>
        <a:bodyPr/>
        <a:lstStyle/>
        <a:p>
          <a:r>
            <a:rPr lang="en-US" dirty="0"/>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dgm:t>
        <a:bodyPr/>
        <a:lstStyle/>
        <a:p>
          <a:r>
            <a:rPr lang="en-US" dirty="0"/>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dgm:t>
        <a:bodyPr/>
        <a:lstStyle/>
        <a:p>
          <a:r>
            <a:rPr lang="en-US" dirty="0"/>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dgm:t>
        <a:bodyPr/>
        <a:lstStyle/>
        <a:p>
          <a:endParaRPr lang="en-US" dirty="0"/>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dgm:t>
        <a:bodyPr/>
        <a:lstStyle/>
        <a:p>
          <a:r>
            <a:rPr lang="en-US" dirty="0"/>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75493" y="308020"/>
          <a:ext cx="4304279" cy="4304279"/>
        </a:xfrm>
        <a:prstGeom prst="circularArrow">
          <a:avLst>
            <a:gd name="adj1" fmla="val 5544"/>
            <a:gd name="adj2" fmla="val 330680"/>
            <a:gd name="adj3" fmla="val 13835909"/>
            <a:gd name="adj4" fmla="val 1734956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746058" y="29305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Acquire/Generate</a:t>
          </a:r>
        </a:p>
      </dsp:txBody>
      <dsp:txXfrm>
        <a:off x="1793974" y="340970"/>
        <a:ext cx="1867317" cy="885742"/>
      </dsp:txXfrm>
    </dsp:sp>
    <dsp:sp modelId="{89D83C6F-8D50-E647-B316-4CE32B1B048D}">
      <dsp:nvSpPr>
        <dsp:cNvPr id="0" name=""/>
        <dsp:cNvSpPr/>
      </dsp:nvSpPr>
      <dsp:spPr>
        <a:xfrm>
          <a:off x="3379296" y="1711447"/>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Process/Compute</a:t>
          </a:r>
        </a:p>
      </dsp:txBody>
      <dsp:txXfrm>
        <a:off x="3427212" y="1759363"/>
        <a:ext cx="1867317" cy="885742"/>
      </dsp:txXfrm>
    </dsp:sp>
    <dsp:sp modelId="{E8E48C42-27EE-354F-8CE5-063F498ED3A4}">
      <dsp:nvSpPr>
        <dsp:cNvPr id="0" name=""/>
        <dsp:cNvSpPr/>
      </dsp:nvSpPr>
      <dsp:spPr>
        <a:xfrm>
          <a:off x="3091689" y="331122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Store/Archive</a:t>
          </a:r>
        </a:p>
      </dsp:txBody>
      <dsp:txXfrm>
        <a:off x="3139605" y="3359140"/>
        <a:ext cx="1867317" cy="885742"/>
      </dsp:txXfrm>
    </dsp:sp>
    <dsp:sp modelId="{B9EC99AD-9335-6F42-B8C0-B5F58D95AE91}">
      <dsp:nvSpPr>
        <dsp:cNvPr id="0" name=""/>
        <dsp:cNvSpPr/>
      </dsp:nvSpPr>
      <dsp:spPr>
        <a:xfrm>
          <a:off x="435994" y="3329011"/>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Share/Publish</a:t>
          </a:r>
        </a:p>
      </dsp:txBody>
      <dsp:txXfrm>
        <a:off x="483910" y="3376927"/>
        <a:ext cx="1867317" cy="885742"/>
      </dsp:txXfrm>
    </dsp:sp>
    <dsp:sp modelId="{1DCCF67A-553A-764E-BA35-E76828CD35C6}">
      <dsp:nvSpPr>
        <dsp:cNvPr id="0" name=""/>
        <dsp:cNvSpPr/>
      </dsp:nvSpPr>
      <dsp:spPr>
        <a:xfrm>
          <a:off x="103024" y="1711455"/>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Reproduce/Reuse</a:t>
          </a:r>
        </a:p>
      </dsp:txBody>
      <dsp:txXfrm>
        <a:off x="150940" y="1759371"/>
        <a:ext cx="1867317" cy="885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10606" y="9337"/>
          <a:ext cx="1858345" cy="1858345"/>
        </a:xfrm>
        <a:prstGeom prst="circularArrow">
          <a:avLst>
            <a:gd name="adj1" fmla="val 5544"/>
            <a:gd name="adj2" fmla="val 330680"/>
            <a:gd name="adj3" fmla="val 14003952"/>
            <a:gd name="adj4" fmla="val 1724869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048198" y="641"/>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Acquire/Generate</a:t>
          </a:r>
        </a:p>
      </dsp:txBody>
      <dsp:txXfrm>
        <a:off x="1067313" y="19756"/>
        <a:ext cx="744931" cy="353350"/>
      </dsp:txXfrm>
    </dsp:sp>
    <dsp:sp modelId="{89D83C6F-8D50-E647-B316-4CE32B1B048D}">
      <dsp:nvSpPr>
        <dsp:cNvPr id="0" name=""/>
        <dsp:cNvSpPr/>
      </dsp:nvSpPr>
      <dsp:spPr>
        <a:xfrm>
          <a:off x="1753338" y="613023"/>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Process/Compute</a:t>
          </a:r>
        </a:p>
      </dsp:txBody>
      <dsp:txXfrm>
        <a:off x="1772453" y="632138"/>
        <a:ext cx="744931" cy="353350"/>
      </dsp:txXfrm>
    </dsp:sp>
    <dsp:sp modelId="{E8E48C42-27EE-354F-8CE5-063F498ED3A4}">
      <dsp:nvSpPr>
        <dsp:cNvPr id="0" name=""/>
        <dsp:cNvSpPr/>
      </dsp:nvSpPr>
      <dsp:spPr>
        <a:xfrm>
          <a:off x="1629166" y="130371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Store/Archive</a:t>
          </a:r>
        </a:p>
      </dsp:txBody>
      <dsp:txXfrm>
        <a:off x="1648281" y="1322832"/>
        <a:ext cx="744931" cy="353350"/>
      </dsp:txXfrm>
    </dsp:sp>
    <dsp:sp modelId="{B9EC99AD-9335-6F42-B8C0-B5F58D95AE91}">
      <dsp:nvSpPr>
        <dsp:cNvPr id="0" name=""/>
        <dsp:cNvSpPr/>
      </dsp:nvSpPr>
      <dsp:spPr>
        <a:xfrm>
          <a:off x="482587" y="1311396"/>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Share/Publish</a:t>
          </a:r>
        </a:p>
      </dsp:txBody>
      <dsp:txXfrm>
        <a:off x="501702" y="1330511"/>
        <a:ext cx="744931" cy="353350"/>
      </dsp:txXfrm>
    </dsp:sp>
    <dsp:sp modelId="{1DCCF67A-553A-764E-BA35-E76828CD35C6}">
      <dsp:nvSpPr>
        <dsp:cNvPr id="0" name=""/>
        <dsp:cNvSpPr/>
      </dsp:nvSpPr>
      <dsp:spPr>
        <a:xfrm>
          <a:off x="338829" y="61302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357944" y="632142"/>
        <a:ext cx="744931" cy="35335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64565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13</a:t>
            </a:fld>
            <a:endParaRPr lang="en-US" dirty="0"/>
          </a:p>
        </p:txBody>
      </p:sp>
    </p:spTree>
    <p:extLst>
      <p:ext uri="{BB962C8B-B14F-4D97-AF65-F5344CB8AC3E}">
        <p14:creationId xmlns:p14="http://schemas.microsoft.com/office/powerpoint/2010/main" val="177634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stages of research workflow</a:t>
            </a:r>
          </a:p>
          <a:p>
            <a:pPr marL="514350" indent="-514350">
              <a:buFont typeface="+mj-lt"/>
              <a:buAutoNum type="arabicPeriod"/>
            </a:pPr>
            <a:r>
              <a:rPr lang="en-US" dirty="0"/>
              <a:t>Data acquisition &amp; cleaning &amp; filtering </a:t>
            </a:r>
          </a:p>
          <a:p>
            <a:pPr marL="514350" indent="-514350">
              <a:buFont typeface="+mj-lt"/>
              <a:buAutoNum type="arabicPeriod"/>
            </a:pPr>
            <a:r>
              <a:rPr lang="en-US" dirty="0"/>
              <a:t>Data processing – running models</a:t>
            </a:r>
          </a:p>
          <a:p>
            <a:pPr marL="514350" indent="-514350">
              <a:buFont typeface="+mj-lt"/>
              <a:buAutoNum type="arabicPeriod"/>
            </a:pPr>
            <a:r>
              <a:rPr lang="en-US" dirty="0"/>
              <a:t>Data analysis – presenting outcomes</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14</a:t>
            </a:fld>
            <a:endParaRPr lang="en-US" dirty="0"/>
          </a:p>
        </p:txBody>
      </p:sp>
    </p:spTree>
    <p:extLst>
      <p:ext uri="{BB962C8B-B14F-4D97-AF65-F5344CB8AC3E}">
        <p14:creationId xmlns:p14="http://schemas.microsoft.com/office/powerpoint/2010/main" val="16304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David Leigh Donoho is a professor of statistics at Stanford University, </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15</a:t>
            </a:fld>
            <a:endParaRPr lang="en-US" dirty="0"/>
          </a:p>
        </p:txBody>
      </p:sp>
    </p:spTree>
    <p:extLst>
      <p:ext uri="{BB962C8B-B14F-4D97-AF65-F5344CB8AC3E}">
        <p14:creationId xmlns:p14="http://schemas.microsoft.com/office/powerpoint/2010/main" val="262801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is a web-based version-control and collaboration platform for software developers. ... </a:t>
            </a:r>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which is delivered through a software-as-a-service (SaaS) business model, was started in 2008 and was founded on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an open source code management system created by Linus Torvalds to make software builds faster</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17</a:t>
            </a:fld>
            <a:endParaRPr lang="en-US" dirty="0"/>
          </a:p>
        </p:txBody>
      </p:sp>
    </p:spTree>
    <p:extLst>
      <p:ext uri="{BB962C8B-B14F-4D97-AF65-F5344CB8AC3E}">
        <p14:creationId xmlns:p14="http://schemas.microsoft.com/office/powerpoint/2010/main" val="404517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 a researcher downloads a dataset, installs the used packages and tries to rerun the code</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18</a:t>
            </a:fld>
            <a:endParaRPr lang="en-US" dirty="0"/>
          </a:p>
        </p:txBody>
      </p:sp>
    </p:spTree>
    <p:extLst>
      <p:ext uri="{BB962C8B-B14F-4D97-AF65-F5344CB8AC3E}">
        <p14:creationId xmlns:p14="http://schemas.microsoft.com/office/powerpoint/2010/main" val="4059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11:45 AM -12:</a:t>
            </a:r>
            <a:r>
              <a:rPr lang="en-US" sz="1600" dirty="0">
                <a:solidFill>
                  <a:schemeClr val="bg1"/>
                </a:solidFill>
                <a:sym typeface="Wingdings" pitchFamily="2" charset="2"/>
              </a:rPr>
              <a:t>15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2242F-47F0-A544-A9C8-E4D333B392EA}"/>
              </a:ext>
            </a:extLst>
          </p:cNvPr>
          <p:cNvSpPr>
            <a:spLocks noGrp="1"/>
          </p:cNvSpPr>
          <p:nvPr>
            <p:ph idx="1"/>
          </p:nvPr>
        </p:nvSpPr>
        <p:spPr/>
        <p:txBody>
          <a:bodyPr>
            <a:normAutofit fontScale="92500" lnSpcReduction="10000"/>
          </a:bodyPr>
          <a:lstStyle/>
          <a:p>
            <a:r>
              <a:rPr lang="en-US" dirty="0"/>
              <a:t>Emerging number of workloads today require diverse computer architectures (CPU, GPU, AI, FPGA, and other accelerators) in order to deliver high compute performance</a:t>
            </a:r>
          </a:p>
          <a:p>
            <a:r>
              <a:rPr lang="en-US" dirty="0"/>
              <a:t>However, taking advantage of multiple types of architectures today is a challenge for developers</a:t>
            </a:r>
          </a:p>
          <a:p>
            <a:r>
              <a:rPr lang="en-US" dirty="0"/>
              <a:t>Programmers need reduced programming complexity </a:t>
            </a:r>
          </a:p>
          <a:p>
            <a:pPr lvl="1"/>
            <a:r>
              <a:rPr lang="en-US" dirty="0"/>
              <a:t>Image using a single software abstraction on a variety of architectures </a:t>
            </a:r>
          </a:p>
        </p:txBody>
      </p:sp>
      <p:sp>
        <p:nvSpPr>
          <p:cNvPr id="4" name="Slide Number Placeholder 3">
            <a:extLst>
              <a:ext uri="{FF2B5EF4-FFF2-40B4-BE49-F238E27FC236}">
                <a16:creationId xmlns:a16="http://schemas.microsoft.com/office/drawing/2014/main" id="{DD444F9D-0C7A-7940-9705-AB30616C1A5E}"/>
              </a:ext>
            </a:extLst>
          </p:cNvPr>
          <p:cNvSpPr>
            <a:spLocks noGrp="1"/>
          </p:cNvSpPr>
          <p:nvPr>
            <p:ph type="sldNum" sz="quarter" idx="12"/>
          </p:nvPr>
        </p:nvSpPr>
        <p:spPr/>
        <p:txBody>
          <a:bodyPr/>
          <a:lstStyle/>
          <a:p>
            <a:fld id="{E7921454-9842-364F-AE15-5087F31B435C}" type="slidenum">
              <a:rPr lang="en-US" smtClean="0"/>
              <a:t>10</a:t>
            </a:fld>
            <a:endParaRPr lang="en-US" dirty="0"/>
          </a:p>
        </p:txBody>
      </p:sp>
      <p:sp>
        <p:nvSpPr>
          <p:cNvPr id="5" name="Title 1">
            <a:extLst>
              <a:ext uri="{FF2B5EF4-FFF2-40B4-BE49-F238E27FC236}">
                <a16:creationId xmlns:a16="http://schemas.microsoft.com/office/drawing/2014/main" id="{DAC70424-0672-1745-9B6B-0265C2FB05FC}"/>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30970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C655-B865-A34A-9458-F543398E4A14}"/>
              </a:ext>
            </a:extLst>
          </p:cNvPr>
          <p:cNvSpPr>
            <a:spLocks noGrp="1"/>
          </p:cNvSpPr>
          <p:nvPr>
            <p:ph type="title"/>
          </p:nvPr>
        </p:nvSpPr>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
        <p:nvSpPr>
          <p:cNvPr id="3" name="Content Placeholder 2">
            <a:extLst>
              <a:ext uri="{FF2B5EF4-FFF2-40B4-BE49-F238E27FC236}">
                <a16:creationId xmlns:a16="http://schemas.microsoft.com/office/drawing/2014/main" id="{450E930C-DF93-1540-801C-6A937D95C303}"/>
              </a:ext>
            </a:extLst>
          </p:cNvPr>
          <p:cNvSpPr>
            <a:spLocks noGrp="1"/>
          </p:cNvSpPr>
          <p:nvPr>
            <p:ph idx="1"/>
          </p:nvPr>
        </p:nvSpPr>
        <p:spPr/>
        <p:txBody>
          <a:bodyPr/>
          <a:lstStyle/>
          <a:p>
            <a:r>
              <a:rPr lang="en-US" dirty="0"/>
              <a:t>Data Parallel C++ (DPC++) is an evolution of C++ that incorporates SYCL*. </a:t>
            </a:r>
          </a:p>
          <a:p>
            <a:r>
              <a:rPr lang="en-US" dirty="0"/>
              <a:t>DPC++ allows code reuse across hardware targets, </a:t>
            </a:r>
          </a:p>
          <a:p>
            <a:r>
              <a:rPr lang="en-US" dirty="0"/>
              <a:t>enables high productivity and performance across CPU, GPU, and FPGA architectures, while permitting accelerator-specific tuning.</a:t>
            </a:r>
          </a:p>
        </p:txBody>
      </p:sp>
      <p:sp>
        <p:nvSpPr>
          <p:cNvPr id="4" name="Slide Number Placeholder 3">
            <a:extLst>
              <a:ext uri="{FF2B5EF4-FFF2-40B4-BE49-F238E27FC236}">
                <a16:creationId xmlns:a16="http://schemas.microsoft.com/office/drawing/2014/main" id="{FC425DC7-5674-A24A-97F6-DEA0A1022C4D}"/>
              </a:ext>
            </a:extLst>
          </p:cNvPr>
          <p:cNvSpPr>
            <a:spLocks noGrp="1"/>
          </p:cNvSpPr>
          <p:nvPr>
            <p:ph type="sldNum" sz="quarter" idx="12"/>
          </p:nvPr>
        </p:nvSpPr>
        <p:spPr/>
        <p:txBody>
          <a:bodyPr/>
          <a:lstStyle/>
          <a:p>
            <a:fld id="{E7921454-9842-364F-AE15-5087F31B435C}" type="slidenum">
              <a:rPr lang="en-US" smtClean="0"/>
              <a:t>11</a:t>
            </a:fld>
            <a:endParaRPr lang="en-US" dirty="0"/>
          </a:p>
        </p:txBody>
      </p:sp>
    </p:spTree>
    <p:extLst>
      <p:ext uri="{BB962C8B-B14F-4D97-AF65-F5344CB8AC3E}">
        <p14:creationId xmlns:p14="http://schemas.microsoft.com/office/powerpoint/2010/main" val="72983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26DF-D27B-444F-8ABF-AF2AFF1B32A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2A63AC3-9520-3441-AC7F-714BA5F2AC00}"/>
              </a:ext>
            </a:extLst>
          </p:cNvPr>
          <p:cNvSpPr>
            <a:spLocks noGrp="1"/>
          </p:cNvSpPr>
          <p:nvPr>
            <p:ph type="sldNum" sz="quarter" idx="12"/>
          </p:nvPr>
        </p:nvSpPr>
        <p:spPr/>
        <p:txBody>
          <a:bodyPr/>
          <a:lstStyle/>
          <a:p>
            <a:fld id="{E7921454-9842-364F-AE15-5087F31B435C}" type="slidenum">
              <a:rPr lang="en-US" smtClean="0"/>
              <a:t>12</a:t>
            </a:fld>
            <a:endParaRPr lang="en-US" dirty="0"/>
          </a:p>
        </p:txBody>
      </p:sp>
      <p:pic>
        <p:nvPicPr>
          <p:cNvPr id="11" name="Picture 10">
            <a:extLst>
              <a:ext uri="{FF2B5EF4-FFF2-40B4-BE49-F238E27FC236}">
                <a16:creationId xmlns:a16="http://schemas.microsoft.com/office/drawing/2014/main" id="{AB19C84C-5CE4-EF44-95BA-6A2884A0D449}"/>
              </a:ext>
            </a:extLst>
          </p:cNvPr>
          <p:cNvPicPr>
            <a:picLocks noChangeAspect="1"/>
          </p:cNvPicPr>
          <p:nvPr/>
        </p:nvPicPr>
        <p:blipFill>
          <a:blip r:embed="rId2"/>
          <a:stretch>
            <a:fillRect/>
          </a:stretch>
        </p:blipFill>
        <p:spPr>
          <a:xfrm>
            <a:off x="0" y="0"/>
            <a:ext cx="9144000" cy="5139279"/>
          </a:xfrm>
          <a:prstGeom prst="rect">
            <a:avLst/>
          </a:prstGeom>
        </p:spPr>
      </p:pic>
      <p:sp>
        <p:nvSpPr>
          <p:cNvPr id="12" name="Content Placeholder 8">
            <a:extLst>
              <a:ext uri="{FF2B5EF4-FFF2-40B4-BE49-F238E27FC236}">
                <a16:creationId xmlns:a16="http://schemas.microsoft.com/office/drawing/2014/main" id="{D495F7A3-3496-0648-90C5-4FE433E1A0CB}"/>
              </a:ext>
            </a:extLst>
          </p:cNvPr>
          <p:cNvSpPr txBox="1">
            <a:spLocks/>
          </p:cNvSpPr>
          <p:nvPr/>
        </p:nvSpPr>
        <p:spPr>
          <a:xfrm>
            <a:off x="274320" y="5403185"/>
            <a:ext cx="8229600" cy="12170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Test </a:t>
            </a:r>
            <a:r>
              <a:rPr lang="en-US" dirty="0" err="1"/>
              <a:t>oneAPI</a:t>
            </a:r>
            <a:r>
              <a:rPr lang="en-US" dirty="0"/>
              <a:t> on the Intel Dev Cloud at: </a:t>
            </a:r>
            <a:r>
              <a:rPr lang="en-US" dirty="0" err="1"/>
              <a:t>software.intel.com</a:t>
            </a:r>
            <a:r>
              <a:rPr lang="en-US" dirty="0"/>
              <a:t>/</a:t>
            </a:r>
            <a:r>
              <a:rPr lang="en-US" dirty="0" err="1"/>
              <a:t>devcloud</a:t>
            </a:r>
            <a:r>
              <a:rPr lang="en-US" dirty="0"/>
              <a:t>/</a:t>
            </a:r>
            <a:r>
              <a:rPr lang="en-US" dirty="0" err="1"/>
              <a:t>oneapi</a:t>
            </a:r>
            <a:endParaRPr lang="en-US" dirty="0"/>
          </a:p>
          <a:p>
            <a:endParaRPr lang="en-US" dirty="0"/>
          </a:p>
        </p:txBody>
      </p:sp>
    </p:spTree>
    <p:extLst>
      <p:ext uri="{BB962C8B-B14F-4D97-AF65-F5344CB8AC3E}">
        <p14:creationId xmlns:p14="http://schemas.microsoft.com/office/powerpoint/2010/main" val="166576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151559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7556-4EB1-F44D-AA62-4CF823007088}"/>
              </a:ext>
            </a:extLst>
          </p:cNvPr>
          <p:cNvSpPr>
            <a:spLocks noGrp="1"/>
          </p:cNvSpPr>
          <p:nvPr>
            <p:ph type="title"/>
          </p:nvPr>
        </p:nvSpPr>
        <p:spPr>
          <a:xfrm>
            <a:off x="1203158" y="0"/>
            <a:ext cx="6620494" cy="1143000"/>
          </a:xfrm>
        </p:spPr>
        <p:txBody>
          <a:bodyPr/>
          <a:lstStyle/>
          <a:p>
            <a:r>
              <a:rPr lang="en-US" b="1" dirty="0">
                <a:solidFill>
                  <a:srgbClr val="FFFF00"/>
                </a:solidFill>
              </a:rPr>
              <a:t>The data lifecycle</a:t>
            </a:r>
          </a:p>
        </p:txBody>
      </p:sp>
      <p:graphicFrame>
        <p:nvGraphicFramePr>
          <p:cNvPr id="7" name="Content Placeholder 4">
            <a:extLst>
              <a:ext uri="{FF2B5EF4-FFF2-40B4-BE49-F238E27FC236}">
                <a16:creationId xmlns:a16="http://schemas.microsoft.com/office/drawing/2014/main" id="{25B4F60E-C71A-B449-8334-9089AFE14C87}"/>
              </a:ext>
            </a:extLst>
          </p:cNvPr>
          <p:cNvGraphicFramePr>
            <a:graphicFrameLocks/>
          </p:cNvGraphicFramePr>
          <p:nvPr/>
        </p:nvGraphicFramePr>
        <p:xfrm>
          <a:off x="1954937" y="1441389"/>
          <a:ext cx="5455266" cy="4888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15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599704" y="1644316"/>
            <a:ext cx="8229600" cy="5694948"/>
          </a:xfrm>
        </p:spPr>
        <p:txBody>
          <a:bodyPr>
            <a:normAutofit/>
          </a:bodyPr>
          <a:lstStyle/>
          <a:p>
            <a:r>
              <a:rPr lang="en-US" sz="4000" dirty="0">
                <a:solidFill>
                  <a:schemeClr val="bg1"/>
                </a:solidFill>
              </a:rPr>
              <a:t>“An article … in a scientific publication is not the scholarship itself, it is merely advertising of the scholarship. The actual scholarship is the complete … set of instructions [and data] which generated the figures.”  </a:t>
            </a:r>
            <a:br>
              <a:rPr lang="en-US" dirty="0">
                <a:solidFill>
                  <a:schemeClr val="bg1"/>
                </a:solidFill>
              </a:rPr>
            </a:br>
            <a:r>
              <a:rPr lang="en-US" dirty="0">
                <a:solidFill>
                  <a:schemeClr val="bg1"/>
                </a:solidFill>
              </a:rPr>
              <a:t>                        </a:t>
            </a:r>
            <a:r>
              <a:rPr lang="en-US" sz="1800" dirty="0">
                <a:solidFill>
                  <a:schemeClr val="bg1"/>
                </a:solidFill>
              </a:rPr>
              <a:t>David Donoho/Jon Claerbout, 1998 (Victoria Stodden)</a:t>
            </a:r>
            <a:endParaRPr lang="en-US" sz="1800" dirty="0">
              <a:solidFill>
                <a:srgbClr val="FFFF00"/>
              </a:solidFill>
            </a:endParaRPr>
          </a:p>
        </p:txBody>
      </p:sp>
      <p:graphicFrame>
        <p:nvGraphicFramePr>
          <p:cNvPr id="4" name="Content Placeholder 4">
            <a:extLst>
              <a:ext uri="{FF2B5EF4-FFF2-40B4-BE49-F238E27FC236}">
                <a16:creationId xmlns:a16="http://schemas.microsoft.com/office/drawing/2014/main" id="{BDD90BC4-7DCE-5344-9D7A-AB8F661EC445}"/>
              </a:ext>
            </a:extLst>
          </p:cNvPr>
          <p:cNvGraphicFramePr>
            <a:graphicFrameLocks/>
          </p:cNvGraphicFramePr>
          <p:nvPr/>
        </p:nvGraphicFramePr>
        <p:xfrm>
          <a:off x="3274725" y="240632"/>
          <a:ext cx="2879558" cy="1826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A89DD8C8-770B-F74C-A5C1-D838F48D0DB6}"/>
              </a:ext>
            </a:extLst>
          </p:cNvPr>
          <p:cNvCxnSpPr>
            <a:cxnSpLocks/>
          </p:cNvCxnSpPr>
          <p:nvPr/>
        </p:nvCxnSpPr>
        <p:spPr>
          <a:xfrm flipH="1" flipV="1">
            <a:off x="2922545" y="1321981"/>
            <a:ext cx="704360" cy="402048"/>
          </a:xfrm>
          <a:prstGeom prst="straightConnector1">
            <a:avLst/>
          </a:prstGeom>
          <a:ln w="111125">
            <a:solidFill>
              <a:schemeClr val="bg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42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7DFD-B38A-2A4B-A35F-1F3772742169}"/>
              </a:ext>
            </a:extLst>
          </p:cNvPr>
          <p:cNvSpPr>
            <a:spLocks noGrp="1"/>
          </p:cNvSpPr>
          <p:nvPr>
            <p:ph type="title"/>
          </p:nvPr>
        </p:nvSpPr>
        <p:spPr/>
        <p:txBody>
          <a:bodyPr/>
          <a:lstStyle/>
          <a:p>
            <a:r>
              <a:rPr lang="en-US" b="1" dirty="0">
                <a:solidFill>
                  <a:srgbClr val="0070C0"/>
                </a:solidFill>
              </a:rPr>
              <a:t>Reproducibility and Replicability</a:t>
            </a:r>
          </a:p>
        </p:txBody>
      </p:sp>
      <p:sp>
        <p:nvSpPr>
          <p:cNvPr id="3" name="Content Placeholder 2">
            <a:extLst>
              <a:ext uri="{FF2B5EF4-FFF2-40B4-BE49-F238E27FC236}">
                <a16:creationId xmlns:a16="http://schemas.microsoft.com/office/drawing/2014/main" id="{D8E9C52A-CBC2-EC46-8E84-4FC1400FAD4F}"/>
              </a:ext>
            </a:extLst>
          </p:cNvPr>
          <p:cNvSpPr>
            <a:spLocks noGrp="1"/>
          </p:cNvSpPr>
          <p:nvPr>
            <p:ph idx="1"/>
          </p:nvPr>
        </p:nvSpPr>
        <p:spPr>
          <a:xfrm>
            <a:off x="300038" y="1628424"/>
            <a:ext cx="6019800" cy="4525963"/>
          </a:xfrm>
        </p:spPr>
        <p:txBody>
          <a:bodyPr>
            <a:normAutofit fontScale="92500" lnSpcReduction="20000"/>
          </a:bodyPr>
          <a:lstStyle/>
          <a:p>
            <a:r>
              <a:rPr lang="en-US" b="1" dirty="0"/>
              <a:t>Reproducibility</a:t>
            </a:r>
            <a:r>
              <a:rPr lang="en-US" dirty="0"/>
              <a:t>: Obtaining consistent results using the same input data, computational steps, methods, code, and conditions of analysis</a:t>
            </a:r>
          </a:p>
          <a:p>
            <a:pPr marL="457200" lvl="1" indent="0">
              <a:buNone/>
            </a:pPr>
            <a:r>
              <a:rPr lang="en-US" sz="1900" dirty="0">
                <a:solidFill>
                  <a:srgbClr val="0070C0"/>
                </a:solidFill>
              </a:rPr>
              <a:t>      -&gt; not working on numerical reproducibility</a:t>
            </a:r>
          </a:p>
          <a:p>
            <a:pPr marL="457200" lvl="1" indent="0">
              <a:buNone/>
            </a:pPr>
            <a:endParaRPr lang="en-US" sz="1900" dirty="0">
              <a:solidFill>
                <a:srgbClr val="0070C0"/>
              </a:solidFill>
            </a:endParaRPr>
          </a:p>
          <a:p>
            <a:r>
              <a:rPr lang="en-US" b="1" dirty="0"/>
              <a:t>Replicability: </a:t>
            </a:r>
            <a:r>
              <a:rPr lang="en-US" dirty="0"/>
              <a:t>obtaining consistent results across studies aimed at answering the same scientific question, each of which has obtained its own data</a:t>
            </a:r>
          </a:p>
        </p:txBody>
      </p:sp>
      <p:sp>
        <p:nvSpPr>
          <p:cNvPr id="4" name="TextBox 3">
            <a:extLst>
              <a:ext uri="{FF2B5EF4-FFF2-40B4-BE49-F238E27FC236}">
                <a16:creationId xmlns:a16="http://schemas.microsoft.com/office/drawing/2014/main" id="{C7708370-D0DD-E24A-9567-6F82CDED0D32}"/>
              </a:ext>
            </a:extLst>
          </p:cNvPr>
          <p:cNvSpPr txBox="1"/>
          <p:nvPr/>
        </p:nvSpPr>
        <p:spPr>
          <a:xfrm>
            <a:off x="1331707" y="6104936"/>
            <a:ext cx="7148688" cy="646331"/>
          </a:xfrm>
          <a:prstGeom prst="rect">
            <a:avLst/>
          </a:prstGeom>
          <a:noFill/>
        </p:spPr>
        <p:txBody>
          <a:bodyPr wrap="none" rtlCol="0">
            <a:spAutoFit/>
          </a:bodyPr>
          <a:lstStyle/>
          <a:p>
            <a:pPr algn="ctr"/>
            <a:r>
              <a:rPr lang="en-US" dirty="0"/>
              <a:t>Source: National Academies of Sciences, Engineering and Medicine. 2019. </a:t>
            </a:r>
          </a:p>
          <a:p>
            <a:pPr algn="ctr"/>
            <a:r>
              <a:rPr lang="en-US" dirty="0"/>
              <a:t>Https://doi.org/10.17226/25303</a:t>
            </a:r>
          </a:p>
        </p:txBody>
      </p:sp>
      <p:pic>
        <p:nvPicPr>
          <p:cNvPr id="6" name="Picture 5">
            <a:extLst>
              <a:ext uri="{FF2B5EF4-FFF2-40B4-BE49-F238E27FC236}">
                <a16:creationId xmlns:a16="http://schemas.microsoft.com/office/drawing/2014/main" id="{2750E6B6-2D1D-CA48-BF01-7C683DACAA9B}"/>
              </a:ext>
            </a:extLst>
          </p:cNvPr>
          <p:cNvPicPr>
            <a:picLocks noChangeAspect="1"/>
          </p:cNvPicPr>
          <p:nvPr/>
        </p:nvPicPr>
        <p:blipFill>
          <a:blip r:embed="rId2"/>
          <a:stretch>
            <a:fillRect/>
          </a:stretch>
        </p:blipFill>
        <p:spPr>
          <a:xfrm>
            <a:off x="6319838" y="1948305"/>
            <a:ext cx="2667000" cy="3886200"/>
          </a:xfrm>
          <a:prstGeom prst="rect">
            <a:avLst/>
          </a:prstGeom>
        </p:spPr>
      </p:pic>
    </p:spTree>
    <p:extLst>
      <p:ext uri="{BB962C8B-B14F-4D97-AF65-F5344CB8AC3E}">
        <p14:creationId xmlns:p14="http://schemas.microsoft.com/office/powerpoint/2010/main" val="3168809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EC83-BC79-AB40-8AE6-FE6F8B185B1B}"/>
              </a:ext>
            </a:extLst>
          </p:cNvPr>
          <p:cNvSpPr>
            <a:spLocks noGrp="1"/>
          </p:cNvSpPr>
          <p:nvPr>
            <p:ph type="title"/>
          </p:nvPr>
        </p:nvSpPr>
        <p:spPr>
          <a:xfrm>
            <a:off x="457200" y="0"/>
            <a:ext cx="8229600" cy="1143000"/>
          </a:xfrm>
        </p:spPr>
        <p:txBody>
          <a:bodyPr/>
          <a:lstStyle/>
          <a:p>
            <a:r>
              <a:rPr lang="en-US" b="1" dirty="0">
                <a:solidFill>
                  <a:srgbClr val="0070C0"/>
                </a:solidFill>
              </a:rPr>
              <a:t>Existing work and projects</a:t>
            </a:r>
          </a:p>
        </p:txBody>
      </p:sp>
      <p:sp>
        <p:nvSpPr>
          <p:cNvPr id="3" name="Content Placeholder 2">
            <a:extLst>
              <a:ext uri="{FF2B5EF4-FFF2-40B4-BE49-F238E27FC236}">
                <a16:creationId xmlns:a16="http://schemas.microsoft.com/office/drawing/2014/main" id="{C2C02BA3-8ED3-9842-91E6-EDDA569CCFF8}"/>
              </a:ext>
            </a:extLst>
          </p:cNvPr>
          <p:cNvSpPr>
            <a:spLocks noGrp="1"/>
          </p:cNvSpPr>
          <p:nvPr>
            <p:ph idx="1"/>
          </p:nvPr>
        </p:nvSpPr>
        <p:spPr>
          <a:xfrm>
            <a:off x="514350" y="1142999"/>
            <a:ext cx="8229600" cy="5286375"/>
          </a:xfrm>
        </p:spPr>
        <p:txBody>
          <a:bodyPr>
            <a:normAutofit fontScale="85000" lnSpcReduction="10000"/>
          </a:bodyPr>
          <a:lstStyle/>
          <a:p>
            <a:r>
              <a:rPr lang="en-US" sz="2800" b="1" dirty="0"/>
              <a:t>Digital Object identifier (DOI): </a:t>
            </a:r>
            <a:r>
              <a:rPr lang="en-US" dirty="0"/>
              <a:t>is a persistent identifier or handle used to identify digital objects uniquely. </a:t>
            </a:r>
          </a:p>
          <a:p>
            <a:r>
              <a:rPr lang="en-US" sz="2800" b="1" dirty="0"/>
              <a:t>Project jupyter</a:t>
            </a:r>
            <a:r>
              <a:rPr lang="en-US" sz="2800" dirty="0"/>
              <a:t>: web application that allows you to create and share documents that contain live code, equations, visualizations and narrative text.</a:t>
            </a:r>
          </a:p>
          <a:p>
            <a:r>
              <a:rPr lang="en-US" sz="2800" b="1" dirty="0"/>
              <a:t>Containers: </a:t>
            </a:r>
            <a:r>
              <a:rPr lang="en-US" sz="2800" dirty="0"/>
              <a:t>software to package applications allowing them to be portable to any system running a Linux OS. It captures necessary system dependencies and vastly help with reproducibility</a:t>
            </a:r>
          </a:p>
          <a:p>
            <a:r>
              <a:rPr lang="en-US" sz="2800" b="1" dirty="0"/>
              <a:t>Github/Gitlab</a:t>
            </a:r>
            <a:r>
              <a:rPr lang="en-US" sz="2800" dirty="0"/>
              <a:t>: a web-based version-control and collaboration platform for software developers</a:t>
            </a:r>
          </a:p>
          <a:p>
            <a:r>
              <a:rPr lang="en-US" sz="2800" b="1" dirty="0"/>
              <a:t>Globus: </a:t>
            </a:r>
            <a:r>
              <a:rPr lang="en-US" sz="2800" dirty="0"/>
              <a:t>software for transferring and sharing files with others. It is also used to build applications and gateways</a:t>
            </a:r>
          </a:p>
          <a:p>
            <a:r>
              <a:rPr lang="en-US" dirty="0"/>
              <a:t>Etc.</a:t>
            </a:r>
          </a:p>
          <a:p>
            <a:pPr marL="0" indent="0">
              <a:buNone/>
            </a:pPr>
            <a:endParaRPr lang="en-US" dirty="0"/>
          </a:p>
        </p:txBody>
      </p:sp>
    </p:spTree>
    <p:extLst>
      <p:ext uri="{BB962C8B-B14F-4D97-AF65-F5344CB8AC3E}">
        <p14:creationId xmlns:p14="http://schemas.microsoft.com/office/powerpoint/2010/main" val="132371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238539" y="1142999"/>
            <a:ext cx="8657488" cy="5014913"/>
          </a:xfrm>
        </p:spPr>
        <p:txBody>
          <a:bodyPr>
            <a:normAutofit fontScale="90000"/>
          </a:bodyPr>
          <a:lstStyle/>
          <a:p>
            <a:r>
              <a:rPr lang="en-US" dirty="0">
                <a:solidFill>
                  <a:srgbClr val="FFFF00"/>
                </a:solidFill>
              </a:rPr>
              <a:t>What question are we trying to address?</a:t>
            </a:r>
            <a:br>
              <a:rPr lang="en-US" dirty="0">
                <a:solidFill>
                  <a:srgbClr val="FFFF00"/>
                </a:solidFill>
              </a:rPr>
            </a:br>
            <a:br>
              <a:rPr lang="en-US" dirty="0">
                <a:solidFill>
                  <a:srgbClr val="FFFF00"/>
                </a:solidFill>
              </a:rPr>
            </a:br>
            <a:r>
              <a:rPr lang="en-US" dirty="0">
                <a:solidFill>
                  <a:schemeClr val="bg1"/>
                </a:solidFill>
              </a:rPr>
              <a:t>How do we document and collect metadata/info about the methodology, data, software, tools, platform, etc. , associated with published results, research endeavors with minimum effort </a:t>
            </a:r>
            <a:br>
              <a:rPr lang="en-US" dirty="0">
                <a:solidFill>
                  <a:schemeClr val="bg1"/>
                </a:solidFill>
              </a:rPr>
            </a:br>
            <a:r>
              <a:rPr lang="en-US" dirty="0">
                <a:solidFill>
                  <a:schemeClr val="bg1"/>
                </a:solidFill>
              </a:rPr>
              <a:t>and produce artifacts that be can be reproducible</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0489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ML/Deep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Software/DL Frameworks</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 name="Picture 2">
            <a:extLst>
              <a:ext uri="{FF2B5EF4-FFF2-40B4-BE49-F238E27FC236}">
                <a16:creationId xmlns:a16="http://schemas.microsoft.com/office/drawing/2014/main" id="{96027458-D216-9849-9EC1-61F668C44210}"/>
              </a:ext>
            </a:extLst>
          </p:cNvPr>
          <p:cNvPicPr>
            <a:picLocks noChangeAspect="1"/>
          </p:cNvPicPr>
          <p:nvPr/>
        </p:nvPicPr>
        <p:blipFill rotWithShape="1">
          <a:blip r:embed="rId6"/>
          <a:srcRect l="2611" t="8371" r="6784"/>
          <a:stretch/>
        </p:blipFill>
        <p:spPr>
          <a:xfrm>
            <a:off x="546538" y="3541986"/>
            <a:ext cx="3930869" cy="2981428"/>
          </a:xfrm>
          <a:prstGeom prst="rect">
            <a:avLst/>
          </a:prstGeom>
        </p:spPr>
      </p:pic>
      <p:pic>
        <p:nvPicPr>
          <p:cNvPr id="5" name="Picture 4">
            <a:extLst>
              <a:ext uri="{FF2B5EF4-FFF2-40B4-BE49-F238E27FC236}">
                <a16:creationId xmlns:a16="http://schemas.microsoft.com/office/drawing/2014/main" id="{72808C8E-5622-9D45-A94D-202C7B5D695F}"/>
              </a:ext>
            </a:extLst>
          </p:cNvPr>
          <p:cNvPicPr>
            <a:picLocks noChangeAspect="1"/>
          </p:cNvPicPr>
          <p:nvPr/>
        </p:nvPicPr>
        <p:blipFill rotWithShape="1">
          <a:blip r:embed="rId7"/>
          <a:srcRect l="2801" t="8578" r="7466" b="5223"/>
          <a:stretch/>
        </p:blipFill>
        <p:spPr>
          <a:xfrm>
            <a:off x="5339135" y="3941534"/>
            <a:ext cx="3457187" cy="2490797"/>
          </a:xfrm>
          <a:prstGeom prst="rect">
            <a:avLst/>
          </a:prstGeom>
        </p:spPr>
      </p:pic>
      <p:sp>
        <p:nvSpPr>
          <p:cNvPr id="6" name="TextBox 5">
            <a:extLst>
              <a:ext uri="{FF2B5EF4-FFF2-40B4-BE49-F238E27FC236}">
                <a16:creationId xmlns:a16="http://schemas.microsoft.com/office/drawing/2014/main" id="{305A108C-0D10-B94B-A1C2-58D9947DE0CD}"/>
              </a:ext>
            </a:extLst>
          </p:cNvPr>
          <p:cNvSpPr txBox="1"/>
          <p:nvPr/>
        </p:nvSpPr>
        <p:spPr>
          <a:xfrm>
            <a:off x="6954919" y="6516049"/>
            <a:ext cx="567784" cy="276999"/>
          </a:xfrm>
          <a:prstGeom prst="rect">
            <a:avLst/>
          </a:prstGeom>
          <a:noFill/>
        </p:spPr>
        <p:txBody>
          <a:bodyPr wrap="none" rtlCol="0">
            <a:spAutoFit/>
          </a:bodyPr>
          <a:lstStyle/>
          <a:p>
            <a:r>
              <a:rPr lang="en-US" sz="1200" dirty="0"/>
              <a:t>Epoch</a:t>
            </a:r>
          </a:p>
        </p:txBody>
      </p:sp>
    </p:spTree>
    <p:extLst>
      <p:ext uri="{BB962C8B-B14F-4D97-AF65-F5344CB8AC3E}">
        <p14:creationId xmlns:p14="http://schemas.microsoft.com/office/powerpoint/2010/main" val="40355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2AA3-D706-C94C-8C06-D8973B0CFC9D}"/>
              </a:ext>
            </a:extLst>
          </p:cNvPr>
          <p:cNvSpPr>
            <a:spLocks noGrp="1"/>
          </p:cNvSpPr>
          <p:nvPr>
            <p:ph type="title"/>
          </p:nvPr>
        </p:nvSpPr>
        <p:spPr/>
        <p:txBody>
          <a:bodyPr/>
          <a:lstStyle/>
          <a:p>
            <a:r>
              <a:rPr lang="en-US" dirty="0"/>
              <a:t>Midway3 Highlights </a:t>
            </a:r>
          </a:p>
        </p:txBody>
      </p:sp>
      <p:sp>
        <p:nvSpPr>
          <p:cNvPr id="3" name="Content Placeholder 2">
            <a:extLst>
              <a:ext uri="{FF2B5EF4-FFF2-40B4-BE49-F238E27FC236}">
                <a16:creationId xmlns:a16="http://schemas.microsoft.com/office/drawing/2014/main" id="{C79B9FFC-35D2-6240-9EDB-F5B1F5BA65E9}"/>
              </a:ext>
            </a:extLst>
          </p:cNvPr>
          <p:cNvSpPr>
            <a:spLocks noGrp="1"/>
          </p:cNvSpPr>
          <p:nvPr>
            <p:ph idx="1"/>
          </p:nvPr>
        </p:nvSpPr>
        <p:spPr/>
        <p:txBody>
          <a:bodyPr/>
          <a:lstStyle/>
          <a:p>
            <a:r>
              <a:rPr lang="en-US" dirty="0"/>
              <a:t>The procurement is in process. Award in February</a:t>
            </a:r>
          </a:p>
          <a:p>
            <a:r>
              <a:rPr lang="en-US" dirty="0"/>
              <a:t>Midway3 will be deployed this Spring with a new fast network architecture: </a:t>
            </a:r>
          </a:p>
          <a:p>
            <a:pPr lvl="1"/>
            <a:r>
              <a:rPr lang="en-US" dirty="0"/>
              <a:t>~ 200 Gb/s </a:t>
            </a:r>
            <a:r>
              <a:rPr lang="en-US" dirty="0" err="1"/>
              <a:t>InfinBand</a:t>
            </a:r>
            <a:r>
              <a:rPr lang="en-US" dirty="0"/>
              <a:t> core switch</a:t>
            </a:r>
          </a:p>
          <a:p>
            <a:r>
              <a:rPr lang="en-US" dirty="0"/>
              <a:t>Will use the latest processor technology</a:t>
            </a:r>
          </a:p>
        </p:txBody>
      </p:sp>
      <p:sp>
        <p:nvSpPr>
          <p:cNvPr id="4" name="Slide Number Placeholder 3">
            <a:extLst>
              <a:ext uri="{FF2B5EF4-FFF2-40B4-BE49-F238E27FC236}">
                <a16:creationId xmlns:a16="http://schemas.microsoft.com/office/drawing/2014/main" id="{FD7D456C-1F73-544E-AFF6-9DC44EA8771C}"/>
              </a:ext>
            </a:extLst>
          </p:cNvPr>
          <p:cNvSpPr>
            <a:spLocks noGrp="1"/>
          </p:cNvSpPr>
          <p:nvPr>
            <p:ph type="sldNum" sz="quarter" idx="12"/>
          </p:nvPr>
        </p:nvSpPr>
        <p:spPr/>
        <p:txBody>
          <a:bodyPr/>
          <a:lstStyle/>
          <a:p>
            <a:fld id="{E7921454-9842-364F-AE15-5087F31B435C}" type="slidenum">
              <a:rPr lang="en-US" smtClean="0"/>
              <a:t>7</a:t>
            </a:fld>
            <a:endParaRPr lang="en-US" dirty="0"/>
          </a:p>
        </p:txBody>
      </p:sp>
    </p:spTree>
    <p:extLst>
      <p:ext uri="{BB962C8B-B14F-4D97-AF65-F5344CB8AC3E}">
        <p14:creationId xmlns:p14="http://schemas.microsoft.com/office/powerpoint/2010/main" val="342115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a:bodyPr>
          <a:lstStyle/>
          <a:p>
            <a:pPr algn="just"/>
            <a:r>
              <a:rPr lang="en-US" sz="2000" i="1" dirty="0"/>
              <a:t>“One API is a project to deliver a set of developer tools that provide a unified programming model that simplifies development for workloads across diverse architectures."</a:t>
            </a:r>
          </a:p>
          <a:p>
            <a:pPr algn="just"/>
            <a:r>
              <a:rPr lang="en-US" sz="2000" i="1" dirty="0"/>
              <a:t>Intel aims to deliver software solutions that allow developers to get the full performance out of the hardware including specialized accelerators.</a:t>
            </a: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9</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
        <p:nvSpPr>
          <p:cNvPr id="8" name="Title 1">
            <a:extLst>
              <a:ext uri="{FF2B5EF4-FFF2-40B4-BE49-F238E27FC236}">
                <a16:creationId xmlns:a16="http://schemas.microsoft.com/office/drawing/2014/main" id="{D32563D3-CCB0-664D-8CA8-9D7E3AEA122A}"/>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420480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21464</TotalTime>
  <Words>897</Words>
  <Application>Microsoft Macintosh PowerPoint</Application>
  <PresentationFormat>On-screen Show (4:3)</PresentationFormat>
  <Paragraphs>122</Paragraphs>
  <Slides>18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Microsoft YaHei UI</vt:lpstr>
      <vt:lpstr>Arial</vt:lpstr>
      <vt:lpstr>Calibri</vt:lpstr>
      <vt:lpstr>Consolas</vt:lpstr>
      <vt:lpstr>Office Theme</vt:lpstr>
      <vt:lpstr>PowerPoint Presentation</vt:lpstr>
      <vt:lpstr>Overview</vt:lpstr>
      <vt:lpstr>PowerPoint Presentation</vt:lpstr>
      <vt:lpstr>Software/DL Frameworks</vt:lpstr>
      <vt:lpstr>Example 1: Function approximation</vt:lpstr>
      <vt:lpstr>PowerPoint Presentation</vt:lpstr>
      <vt:lpstr>Midway3 Highlights </vt:lpstr>
      <vt:lpstr>PowerPoint Presentation</vt:lpstr>
      <vt:lpstr>Intel oneAPI</vt:lpstr>
      <vt:lpstr>Intel oneAPI</vt:lpstr>
      <vt:lpstr>Intel oneAPI</vt:lpstr>
      <vt:lpstr>PowerPoint Presentation</vt:lpstr>
      <vt:lpstr>PowerPoint Presentation</vt:lpstr>
      <vt:lpstr>The data lifecycle</vt:lpstr>
      <vt:lpstr>“An article … in a scientific publication is not the scholarship itself, it is merely advertising of the scholarship. The actual scholarship is the complete … set of instructions [and data] which generated the figures.”                           David Donoho/Jon Claerbout, 1998 (Victoria Stodden)</vt:lpstr>
      <vt:lpstr>Reproducibility and Replicability</vt:lpstr>
      <vt:lpstr>Existing work and projects</vt:lpstr>
      <vt:lpstr>What question are we trying to address?  How do we document and collect metadata/info about the methodology, data, software, tools, platform, etc. , associated with published results, research endeavors with minimum effort  and produce artifacts that be can be reproducible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314</cp:revision>
  <cp:lastPrinted>2019-10-15T18:29:41Z</cp:lastPrinted>
  <dcterms:created xsi:type="dcterms:W3CDTF">2012-07-22T03:59:15Z</dcterms:created>
  <dcterms:modified xsi:type="dcterms:W3CDTF">2020-01-28T20:07:16Z</dcterms:modified>
</cp:coreProperties>
</file>